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92" r:id="rId3"/>
    <p:sldId id="285" r:id="rId4"/>
    <p:sldId id="286" r:id="rId5"/>
    <p:sldId id="287" r:id="rId6"/>
    <p:sldId id="293" r:id="rId7"/>
    <p:sldId id="288" r:id="rId8"/>
    <p:sldId id="294" r:id="rId9"/>
    <p:sldId id="290" r:id="rId10"/>
    <p:sldId id="295" r:id="rId11"/>
    <p:sldId id="296" r:id="rId12"/>
    <p:sldId id="289" r:id="rId13"/>
    <p:sldId id="308" r:id="rId14"/>
    <p:sldId id="309" r:id="rId15"/>
    <p:sldId id="330" r:id="rId16"/>
    <p:sldId id="312" r:id="rId17"/>
    <p:sldId id="313" r:id="rId18"/>
    <p:sldId id="297" r:id="rId19"/>
    <p:sldId id="298" r:id="rId20"/>
    <p:sldId id="291" r:id="rId21"/>
    <p:sldId id="300" r:id="rId22"/>
    <p:sldId id="301" r:id="rId23"/>
    <p:sldId id="306" r:id="rId24"/>
    <p:sldId id="307" r:id="rId25"/>
    <p:sldId id="264" r:id="rId26"/>
    <p:sldId id="265" r:id="rId27"/>
    <p:sldId id="266" r:id="rId28"/>
    <p:sldId id="267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291" autoAdjust="0"/>
  </p:normalViewPr>
  <p:slideViewPr>
    <p:cSldViewPr snapToGrid="0">
      <p:cViewPr>
        <p:scale>
          <a:sx n="93" d="100"/>
          <a:sy n="93" d="100"/>
        </p:scale>
        <p:origin x="-46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"Г"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Лист1!$A$2:$A$7</c:f>
              <c:strCache>
                <c:ptCount val="5"/>
                <c:pt idx="0">
                  <c:v>НГ 4</c:v>
                </c:pt>
                <c:pt idx="1">
                  <c:v>НГ 5</c:v>
                </c:pt>
                <c:pt idx="3">
                  <c:v>КГ 4</c:v>
                </c:pt>
                <c:pt idx="4">
                  <c:v>КГ 5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0.5</c:v>
                </c:pt>
                <c:pt idx="1">
                  <c:v>0.41</c:v>
                </c:pt>
                <c:pt idx="3">
                  <c:v>0.48</c:v>
                </c:pt>
                <c:pt idx="4">
                  <c:v>0.43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3"В"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Лист1!$A$2:$A$7</c:f>
              <c:strCache>
                <c:ptCount val="5"/>
                <c:pt idx="0">
                  <c:v>НГ 4</c:v>
                </c:pt>
                <c:pt idx="1">
                  <c:v>НГ 5</c:v>
                </c:pt>
                <c:pt idx="3">
                  <c:v>КГ 4</c:v>
                </c:pt>
                <c:pt idx="4">
                  <c:v>КГ 5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0.51</c:v>
                </c:pt>
                <c:pt idx="1">
                  <c:v>0.25</c:v>
                </c:pt>
                <c:pt idx="3">
                  <c:v>0.55000000000000004</c:v>
                </c:pt>
                <c:pt idx="4">
                  <c:v>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4"А"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Лист1!$A$2:$A$7</c:f>
              <c:strCache>
                <c:ptCount val="5"/>
                <c:pt idx="0">
                  <c:v>НГ 4</c:v>
                </c:pt>
                <c:pt idx="1">
                  <c:v>НГ 5</c:v>
                </c:pt>
                <c:pt idx="3">
                  <c:v>КГ 4</c:v>
                </c:pt>
                <c:pt idx="4">
                  <c:v>КГ 5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0.41</c:v>
                </c:pt>
                <c:pt idx="1">
                  <c:v>0.14000000000000001</c:v>
                </c:pt>
                <c:pt idx="3">
                  <c:v>0.45</c:v>
                </c:pt>
                <c:pt idx="4">
                  <c:v>0.25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4"Б"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Лист1!$A$2:$A$7</c:f>
              <c:strCache>
                <c:ptCount val="5"/>
                <c:pt idx="0">
                  <c:v>НГ 4</c:v>
                </c:pt>
                <c:pt idx="1">
                  <c:v>НГ 5</c:v>
                </c:pt>
                <c:pt idx="3">
                  <c:v>КГ 4</c:v>
                </c:pt>
                <c:pt idx="4">
                  <c:v>КГ 5</c:v>
                </c:pt>
              </c:strCache>
            </c:strRef>
          </c:cat>
          <c:val>
            <c:numRef>
              <c:f>Лист1!$E$2:$E$7</c:f>
              <c:numCache>
                <c:formatCode>0%</c:formatCode>
                <c:ptCount val="6"/>
                <c:pt idx="0">
                  <c:v>0.53</c:v>
                </c:pt>
                <c:pt idx="1">
                  <c:v>0.28000000000000003</c:v>
                </c:pt>
                <c:pt idx="3">
                  <c:v>0.46</c:v>
                </c:pt>
                <c:pt idx="4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719168"/>
        <c:axId val="36166976"/>
      </c:barChart>
      <c:catAx>
        <c:axId val="67719168"/>
        <c:scaling>
          <c:orientation val="minMax"/>
        </c:scaling>
        <c:delete val="0"/>
        <c:axPos val="b"/>
        <c:majorTickMark val="out"/>
        <c:minorTickMark val="none"/>
        <c:tickLblPos val="nextTo"/>
        <c:crossAx val="36166976"/>
        <c:crosses val="autoZero"/>
        <c:auto val="1"/>
        <c:lblAlgn val="ctr"/>
        <c:lblOffset val="100"/>
        <c:noMultiLvlLbl val="0"/>
      </c:catAx>
      <c:valAx>
        <c:axId val="361669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7719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2"Г"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Лист1!$A$2:$A$6</c:f>
              <c:strCache>
                <c:ptCount val="3"/>
                <c:pt idx="0">
                  <c:v>НГ 4 и5</c:v>
                </c:pt>
                <c:pt idx="2">
                  <c:v>КГ 4 и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%">
                  <c:v>0.91</c:v>
                </c:pt>
                <c:pt idx="2" formatCode="0%">
                  <c:v>0.91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3"В"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Лист1!$A$2:$A$6</c:f>
              <c:strCache>
                <c:ptCount val="3"/>
                <c:pt idx="0">
                  <c:v>НГ 4 и5</c:v>
                </c:pt>
                <c:pt idx="2">
                  <c:v>КГ 4 и 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%">
                  <c:v>0.76</c:v>
                </c:pt>
                <c:pt idx="2" formatCode="0%">
                  <c:v>0.85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4"А"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Лист1!$A$2:$A$6</c:f>
              <c:strCache>
                <c:ptCount val="3"/>
                <c:pt idx="0">
                  <c:v>НГ 4 и5</c:v>
                </c:pt>
                <c:pt idx="2">
                  <c:v>КГ 4 и 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 formatCode="0%">
                  <c:v>0.55000000000000004</c:v>
                </c:pt>
                <c:pt idx="2" formatCode="0%">
                  <c:v>0.7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4"Б"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Лист1!$A$2:$A$6</c:f>
              <c:strCache>
                <c:ptCount val="3"/>
                <c:pt idx="0">
                  <c:v>НГ 4 и5</c:v>
                </c:pt>
                <c:pt idx="2">
                  <c:v>КГ 4 и 5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 formatCode="0%">
                  <c:v>0.81</c:v>
                </c:pt>
                <c:pt idx="2" formatCode="0%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724800"/>
        <c:axId val="36120256"/>
      </c:barChart>
      <c:catAx>
        <c:axId val="67724800"/>
        <c:scaling>
          <c:orientation val="minMax"/>
        </c:scaling>
        <c:delete val="0"/>
        <c:axPos val="b"/>
        <c:majorTickMark val="out"/>
        <c:minorTickMark val="none"/>
        <c:tickLblPos val="nextTo"/>
        <c:crossAx val="36120256"/>
        <c:crosses val="autoZero"/>
        <c:auto val="1"/>
        <c:lblAlgn val="ctr"/>
        <c:lblOffset val="100"/>
        <c:noMultiLvlLbl val="0"/>
      </c:catAx>
      <c:valAx>
        <c:axId val="361202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7724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15E675-42F5-46A2-93D5-9BE784016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146382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«применение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приёмов нейропсихологии в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школе для создания ситуации успеха в учебной деятельности»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463D37-441E-425C-B11F-4111B2F2F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690153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подготовили:</a:t>
            </a:r>
          </a:p>
          <a:p>
            <a:pPr algn="ctr"/>
            <a:r>
              <a:rPr lang="ru-RU" sz="4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Морма</a:t>
            </a:r>
            <a:r>
              <a:rPr lang="ru-RU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</a:t>
            </a:r>
            <a:r>
              <a:rPr lang="ru-RU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вИТАЛЬевна</a:t>
            </a:r>
            <a:endParaRPr lang="ru-RU" sz="4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</a:t>
            </a:r>
            <a:r>
              <a:rPr lang="ru-RU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</a:t>
            </a:r>
          </a:p>
          <a:p>
            <a:pPr algn="ctr"/>
            <a:r>
              <a:rPr lang="ru-RU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Монастырская Дарья Александровна</a:t>
            </a:r>
          </a:p>
          <a:p>
            <a:pPr algn="ctr"/>
            <a:r>
              <a:rPr lang="ru-RU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психолог</a:t>
            </a:r>
          </a:p>
          <a:p>
            <a:pPr algn="ctr"/>
            <a:r>
              <a:rPr lang="ru-RU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№10</a:t>
            </a:r>
            <a:endParaRPr lang="ru-RU" sz="4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.Обнинск</a:t>
            </a:r>
            <a:endParaRPr lang="ru-RU" sz="4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4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- 2022</a:t>
            </a:r>
            <a:endParaRPr lang="ru-RU" sz="4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013473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248120"/>
              </p:ext>
            </p:extLst>
          </p:nvPr>
        </p:nvGraphicFramePr>
        <p:xfrm>
          <a:off x="609600" y="1298714"/>
          <a:ext cx="10160001" cy="5467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667"/>
                <a:gridCol w="3386667"/>
                <a:gridCol w="3386667"/>
              </a:tblGrid>
              <a:tr h="401922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ВЫПОЛНЕНИЯ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/>
                </a:tc>
              </a:tr>
              <a:tr h="158566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Изучение литературы, подбор диагностического материала, отбор </a:t>
                      </a:r>
                      <a:r>
                        <a:rPr lang="ru-RU" dirty="0" err="1" smtClean="0"/>
                        <a:t>нейропсихологичеких</a:t>
                      </a:r>
                      <a:r>
                        <a:rPr lang="ru-RU" dirty="0" smtClean="0"/>
                        <a:t> приёмов.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01.09.21 г. по 15.09.21г.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 – логопед</a:t>
                      </a:r>
                    </a:p>
                    <a:p>
                      <a:r>
                        <a:rPr lang="ru-RU" dirty="0" smtClean="0"/>
                        <a:t>Педагог</a:t>
                      </a:r>
                      <a:r>
                        <a:rPr lang="ru-RU" baseline="0" dirty="0" smtClean="0"/>
                        <a:t> - психолог</a:t>
                      </a:r>
                      <a:endParaRPr lang="ru-RU" dirty="0"/>
                    </a:p>
                  </a:txBody>
                  <a:tcPr/>
                </a:tc>
              </a:tr>
              <a:tr h="401922">
                <a:tc>
                  <a:txBody>
                    <a:bodyPr/>
                    <a:lstStyle/>
                    <a:p>
                      <a:r>
                        <a:rPr lang="ru-RU" dirty="0" smtClean="0"/>
                        <a:t>Диагностика</a:t>
                      </a:r>
                      <a:r>
                        <a:rPr lang="ru-RU" baseline="0" dirty="0" smtClean="0"/>
                        <a:t> состояния речи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01.09.21 г. по 15.09.21г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 – логопед</a:t>
                      </a:r>
                      <a:endParaRPr lang="ru-RU" dirty="0"/>
                    </a:p>
                  </a:txBody>
                  <a:tcPr/>
                </a:tc>
              </a:tr>
              <a:tr h="693729">
                <a:tc>
                  <a:txBody>
                    <a:bodyPr/>
                    <a:lstStyle/>
                    <a:p>
                      <a:r>
                        <a:rPr lang="ru-RU" dirty="0" smtClean="0"/>
                        <a:t>Диагностика когнитивных функций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01.09.21 г. по 17.09.21г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 –психолог</a:t>
                      </a:r>
                      <a:endParaRPr lang="ru-RU" dirty="0"/>
                    </a:p>
                  </a:txBody>
                  <a:tcPr/>
                </a:tc>
              </a:tr>
              <a:tr h="1288354">
                <a:tc>
                  <a:txBody>
                    <a:bodyPr/>
                    <a:lstStyle/>
                    <a:p>
                      <a:r>
                        <a:rPr lang="ru-RU" dirty="0" smtClean="0"/>
                        <a:t>Внедрение в учебный процесс комплекса нейропсихологических приёмов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20.09.21г. по 30.04.22г.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Учителя начальных классов</a:t>
                      </a:r>
                      <a:endParaRPr lang="ru-RU" dirty="0"/>
                    </a:p>
                  </a:txBody>
                  <a:tcPr/>
                </a:tc>
              </a:tr>
              <a:tr h="401922">
                <a:tc>
                  <a:txBody>
                    <a:bodyPr/>
                    <a:lstStyle/>
                    <a:p>
                      <a:r>
                        <a:rPr lang="ru-RU" dirty="0" smtClean="0"/>
                        <a:t>Диагностика состояния речи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10.05.22 г. по 25.05.22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 – логопед</a:t>
                      </a:r>
                      <a:endParaRPr lang="ru-RU" dirty="0"/>
                    </a:p>
                  </a:txBody>
                  <a:tcPr/>
                </a:tc>
              </a:tr>
              <a:tr h="693729">
                <a:tc>
                  <a:txBody>
                    <a:bodyPr/>
                    <a:lstStyle/>
                    <a:p>
                      <a:r>
                        <a:rPr lang="ru-RU" dirty="0" smtClean="0"/>
                        <a:t>Диагностика когнитивных функций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 10.05.22 г. по 25.05.22 г.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 - психолог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4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53639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146405"/>
              </p:ext>
            </p:extLst>
          </p:nvPr>
        </p:nvGraphicFramePr>
        <p:xfrm>
          <a:off x="609600" y="1033463"/>
          <a:ext cx="10160001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667"/>
                <a:gridCol w="3386667"/>
                <a:gridCol w="338666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Аналитический отчёт об успеваемости учащихся на начало и конец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15.05 22 г. по 25.05.22 г.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Учителя начальных классов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 эффективности</a:t>
                      </a:r>
                      <a:r>
                        <a:rPr lang="ru-RU" baseline="0" dirty="0" smtClean="0"/>
                        <a:t> отобранных нейропсихологических приёмов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23.05.22 г. по 31..05 22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 – логопед</a:t>
                      </a:r>
                    </a:p>
                    <a:p>
                      <a:r>
                        <a:rPr lang="ru-RU" dirty="0" smtClean="0"/>
                        <a:t>Педагог – психолог</a:t>
                      </a:r>
                    </a:p>
                    <a:p>
                      <a:r>
                        <a:rPr lang="ru-RU" dirty="0" smtClean="0"/>
                        <a:t>Учителя начальных классов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8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52718"/>
            <a:ext cx="10853531" cy="814691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проекта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98713"/>
            <a:ext cx="10160000" cy="4827451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Выступление на школьном педсовете (результат и анализ реализации проекта).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Обучение новым нейропсихологическим приёмам учителей начальных классов.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Внедрение нейропсихологических приёмов в учебную деятельность среднего и старшего звена.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Разработать методическое пособие по развитию речи и когнитивных функций с использованием нейропсихологических приёмов.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Распространить свой опыт среди коллег</a:t>
            </a:r>
          </a:p>
          <a:p>
            <a:pPr marL="342900" indent="-342900">
              <a:buFontTx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817" y="162994"/>
            <a:ext cx="7721600" cy="566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Психологическая диагностика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300" y="864828"/>
            <a:ext cx="10745627" cy="5628439"/>
          </a:xfrm>
        </p:spPr>
        <p:txBody>
          <a:bodyPr/>
          <a:lstStyle/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«Мой класс» Лескова А.А.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Младшие школьники испытывают закономерные трудности при работе с традиционно используемыми в социально-психологической практике шкалами, опросниками, тестами, изучающими положение ребенка в коллективе, поэтому удобнее использовать  проективную методику « Мой класс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1400" dirty="0" smtClean="0"/>
          </a:p>
          <a:p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0966" y="2003177"/>
            <a:ext cx="10818687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Дерево»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Лампен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Методику «Дерево» (автор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Д.Лампен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адаптировал Л.П. Пономаренко.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достаточно быстро определить особенности протекания адаптационного процесса, выявить возможные проблемы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Дети, погружаясь в рисуночную деятельность, с удовольствием выполняют предложенные задания, легко отождествляют себя с тем или иным человечком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Лесенка» В.Г. Щур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Существует простая и эффективная методика самооценки "Лесенка", разработанная В.Г. Щур. Она применяется для диагностики детей дошкольного и младшего школьного возрастов.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«Корректурная проба»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(тест Бурдона).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оценки объема, концентрации и устойчивости внимания. Тест проводится при помощи специальных бланков с рядами расположенных в случайном порядке букв (цифр, фигур), или газетный текст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«Память на образы» Я.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Нильсен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предназначена для изучения образной памяти. Методика эффективна и проста в обработке.</a:t>
            </a:r>
          </a:p>
          <a:p>
            <a:pPr algn="ctr"/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662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308225"/>
            <a:ext cx="10979649" cy="5866544"/>
          </a:xfrm>
        </p:spPr>
        <p:txBody>
          <a:bodyPr/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8" y="426082"/>
            <a:ext cx="2109628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546" y="426082"/>
            <a:ext cx="2024062" cy="143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08" y="426083"/>
            <a:ext cx="2232025" cy="143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633" y="426083"/>
            <a:ext cx="2116138" cy="143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771" y="426083"/>
            <a:ext cx="2163762" cy="143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546" y="2020305"/>
            <a:ext cx="2024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08" y="1930447"/>
            <a:ext cx="2189270" cy="67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21" y="2020305"/>
            <a:ext cx="2066925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846" y="2030338"/>
            <a:ext cx="20177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258" y="2030338"/>
            <a:ext cx="2073275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8" y="3581811"/>
            <a:ext cx="1987281" cy="139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919" y="5222658"/>
            <a:ext cx="2109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данной диагностике, на начало года во 2 «Г» классе  у 35 % учащихся выявился высокий уровень школьной мотивации, на конец года у 55%.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94" y="3581811"/>
            <a:ext cx="2061414" cy="139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67596" y="5222657"/>
            <a:ext cx="1951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начало года у 15% учащихся были высокие показатели внимания, на конец года – у 41 % учащихся 2 «Г» класса.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07" y="3596219"/>
            <a:ext cx="2302526" cy="138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89608" y="5147353"/>
            <a:ext cx="21892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начало года у 20% учащихся был выявлен адекватный уровень самооценки, на конец года адекватный уровень составило 58% от общего количества диагностируемый  детей во 2 «Г» классе.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634" y="3581811"/>
            <a:ext cx="2116138" cy="139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62730" y="5222658"/>
            <a:ext cx="2109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начале года у 2 «Г» класса было выявлено положительное внутреннее состояние у 39%, к концу года - у 81%.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772" y="3596221"/>
            <a:ext cx="2163762" cy="138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237771" y="5167902"/>
            <a:ext cx="2109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начале года у 2 «Г» класса был выявлен большой объем образной памяти у 39%, к концу года - у 51%. </a:t>
            </a:r>
          </a:p>
        </p:txBody>
      </p:sp>
    </p:spTree>
    <p:extLst>
      <p:ext uri="{BB962C8B-B14F-4D97-AF65-F5344CB8AC3E}">
        <p14:creationId xmlns:p14="http://schemas.microsoft.com/office/powerpoint/2010/main" val="3440118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41" y="585627"/>
            <a:ext cx="2201749" cy="151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230" y="2382560"/>
            <a:ext cx="2222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данной диагностике, на начало года в 3 «В» классе у 41% учащихся выявлен высокий уровень школьной мотивации, на конец – у 49% 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64" y="578350"/>
            <a:ext cx="2147299" cy="151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03478" y="2335527"/>
            <a:ext cx="2231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начало года высокие показатели внимания были выявлены у 22% учащихся, на конец года – у 36%.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63" y="574232"/>
            <a:ext cx="2198670" cy="152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24063" y="2359071"/>
            <a:ext cx="2186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начало года адекватный уровень самооценки в 3 «В» классе был выявлен у 38 % учащихся, на конец года – у 51%.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734" y="578350"/>
            <a:ext cx="2250039" cy="151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374984" y="2349841"/>
            <a:ext cx="2089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начале года положительное эмоциональное состояние было выявлено у 64 % учащихся, к концу года у 87%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773" y="574232"/>
            <a:ext cx="2229492" cy="152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635447" y="2349841"/>
            <a:ext cx="1904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начало года большой объем образной памяти в 3«В» классе был выявлен у 63 % учащихся, на конец года – у 88%.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08" y="3729519"/>
            <a:ext cx="2275456" cy="151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15045" y="5474229"/>
            <a:ext cx="204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данной диагностике, на начало года в 4 «Б» классе у 51% учащихся выявлен высокий уровень школьной мотивации, на конец – у 73%.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64" y="3729519"/>
            <a:ext cx="2147299" cy="151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03478" y="5436171"/>
            <a:ext cx="1976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начало года высокие показатели внимания были выявлены у 67 % учащихся, на конец года – у 88%.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63" y="3729519"/>
            <a:ext cx="2198671" cy="151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24063" y="5436171"/>
            <a:ext cx="1976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начало года адекватный уровень самооценки в 4«Б» классе был выявлен у 44 % учащихся, на конец года – у 59%.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734" y="3729521"/>
            <a:ext cx="2241329" cy="15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43283" y="5374615"/>
            <a:ext cx="1811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начале года положительное эмоциональное состояние было выявлено у 58 % учащихся, к концу года у 91%.</a:t>
            </a:r>
            <a:endParaRPr lang="ru-RU" sz="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95" y="3729521"/>
            <a:ext cx="2183570" cy="15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472773" y="5398069"/>
            <a:ext cx="1931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начале года у 4 «Б» класса был выявлен большой объем образной памяти у 35%, к концу года - у </a:t>
            </a:r>
            <a:r>
              <a:rPr lang="ru-RU" sz="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53%. </a:t>
            </a:r>
            <a:endParaRPr lang="ru-RU" sz="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05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97950"/>
            <a:ext cx="10846085" cy="18185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эффективности отобранных нейропсихологических приёмов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71947"/>
            <a:ext cx="10160000" cy="4554218"/>
          </a:xfrm>
        </p:spPr>
        <p:txBody>
          <a:bodyPr/>
          <a:lstStyle/>
          <a:p>
            <a:pPr algn="just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	Оценки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«4» и «5» по математике, русскому языку и литературе на начало и конец учебного года. </a:t>
            </a:r>
          </a:p>
          <a:p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22960536"/>
              </p:ext>
            </p:extLst>
          </p:nvPr>
        </p:nvGraphicFramePr>
        <p:xfrm>
          <a:off x="2568541" y="2208943"/>
          <a:ext cx="6544638" cy="349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9465" y="5623003"/>
            <a:ext cx="107878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Двоек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суммарно на начало года в 4 «А»  было 4, на конец – нет. По 4 «Б» одна на начало и на конец года.</a:t>
            </a:r>
          </a:p>
        </p:txBody>
      </p:sp>
    </p:spTree>
    <p:extLst>
      <p:ext uri="{BB962C8B-B14F-4D97-AF65-F5344CB8AC3E}">
        <p14:creationId xmlns:p14="http://schemas.microsoft.com/office/powerpoint/2010/main" val="2971459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6383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02077"/>
            <a:ext cx="10160000" cy="4924088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процент «4» и «5»  по классу на начало и конец учебного года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28354998"/>
              </p:ext>
            </p:extLst>
          </p:nvPr>
        </p:nvGraphicFramePr>
        <p:xfrm>
          <a:off x="1736333" y="1828799"/>
          <a:ext cx="7102867" cy="423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50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10668000" cy="69542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356" y="861391"/>
            <a:ext cx="10160000" cy="5264773"/>
          </a:xfrm>
        </p:spPr>
        <p:txBody>
          <a:bodyPr>
            <a:normAutofit lnSpcReduction="10000"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Глозман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Ж.М. Нейропсихология детского возраста: учеб. пособие для студ.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учеб. Заведений.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М.:Издательский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 «Академия», 2009.- 272 с.</a:t>
            </a:r>
          </a:p>
          <a:p>
            <a:pPr marL="342900" indent="-342900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Костромина С.И. Учиться на пятёрки по русскому языку. Как?-3-е изд.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 доп. –М.: АСТ, СПб.: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прайм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ЕВРОЗНАК, 2008-224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Лурия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А. Р. Основы нейропсихологии. Учеб. пособие для студ.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высш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учеб. заведений. — М.: Издательский центр «Академия», 2003. — 384 с.</a:t>
            </a:r>
          </a:p>
          <a:p>
            <a:pPr marL="342900" indent="-342900">
              <a:buFontTx/>
              <a:buChar char="-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Микадзе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Ю.В. Нейропсихология детского возраста: Учебное пособие. - СПб: Питер, 2008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Семенович А.В. Нейропсихологическая диагностика и коррекция в детском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возрасте</a:t>
            </a:r>
          </a:p>
          <a:p>
            <a:pPr marL="342900" indent="-342900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Сиротюк А.Л. - Нейропсихологическое и психофизиологическое сопровождение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Сиротюк Л.С. «Обучение без стресса.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упражнения для дошкольников и школьников по развитию межполушарного взаимодействия» – интернет – статьи.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06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80661"/>
            <a:ext cx="10160000" cy="5145503"/>
          </a:xfrm>
        </p:spPr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Истратова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О.Н. Большая книга детского психолога- Ростов н/Д: Феникс, 2008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Леванова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Е.А. Игра в тренинге - СПб.: Питер,2009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Абрамова Г. С.  Практикум по возрастной психологии: Учеб. пособие для студ. вузов.— М.: Издательский центр «Академия», 1999.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Карелин А.А. Психологические тесты. Том 2. - М.: ВЛАДОС, 2007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Истратова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О.Н.,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Эксакусто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Т.В. Справочник психолога начальной школы (2-е изд.) - Ростов на Дону: Феникс, 2007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Богданова Т.Г., Корнилова Т.В. Диагностика познавательной сферы ребенка. - М., 1994.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http://5psy.ru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1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Актуальность выбранной темы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Низкий уровень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школьной и учебной мотивации.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Усложнение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года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 школьных программ, с которыми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 каждый ребёнок , в силу своих личностных,  физиологических и психических особенностей, способен справиться.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Приложение 1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91" y="1752600"/>
            <a:ext cx="5831417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4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46373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Мой </a:t>
            </a:r>
            <a:r>
              <a:rPr lang="ru-RU" sz="2400" dirty="0">
                <a:solidFill>
                  <a:srgbClr val="00B050"/>
                </a:solidFill>
              </a:rPr>
              <a:t>к</a:t>
            </a:r>
            <a:r>
              <a:rPr lang="ru-RU" sz="2400" dirty="0" smtClean="0">
                <a:solidFill>
                  <a:srgbClr val="00B050"/>
                </a:solidFill>
              </a:rPr>
              <a:t>ласс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922" y="675861"/>
            <a:ext cx="7346555" cy="523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5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4431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Дерево с человечками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2029" y="1530848"/>
            <a:ext cx="5645629" cy="409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46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62811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Корректурная проба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8603" y="1830864"/>
            <a:ext cx="5231520" cy="329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003" y="842482"/>
            <a:ext cx="4338814" cy="557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9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-1"/>
            <a:ext cx="7969321" cy="82193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rgbClr val="00B050"/>
                </a:solidFill>
              </a:rPr>
              <a:t>Якоб </a:t>
            </a:r>
            <a:r>
              <a:rPr lang="ru-RU" dirty="0" err="1">
                <a:solidFill>
                  <a:srgbClr val="00B050"/>
                </a:solidFill>
              </a:rPr>
              <a:t>Нильсен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23" y="1455808"/>
            <a:ext cx="7098318" cy="471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9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9CB7A7-67A4-4569-AF8F-BE4DE900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232" y="168813"/>
            <a:ext cx="9603275" cy="61897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Приложение 2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9AF8CEC-A049-47B5-82C9-2DBEC0C67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965" y="1181100"/>
            <a:ext cx="2976006" cy="4495800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FE03325-1EAA-4A02-813E-91563A24C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879" y="970671"/>
            <a:ext cx="6242304" cy="46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69E4E7-AD5E-4FF7-AA5C-81C60DEBB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96949"/>
            <a:ext cx="9603275" cy="3798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виды линий, лабиринты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044AB05E-A17A-4D89-86F5-166D3FD82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56F9F20-3EBE-47CB-82DE-749BA987C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4775"/>
            <a:ext cx="12192000" cy="410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BE16C8-8278-4C6F-9120-4AC67076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11015"/>
            <a:ext cx="9603275" cy="59084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Нейрогимнастика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пальчиковая гимнастика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4E41A1D-F59A-47D1-82DB-439FBEBF0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развития межполушарного взаимодействия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мячами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модулями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 счетными палочками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Выложи фигуру из спичек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традиционная, с карандашом</a:t>
            </a:r>
          </a:p>
        </p:txBody>
      </p:sp>
    </p:spTree>
    <p:extLst>
      <p:ext uri="{BB962C8B-B14F-4D97-AF65-F5344CB8AC3E}">
        <p14:creationId xmlns:p14="http://schemas.microsoft.com/office/powerpoint/2010/main" val="1270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BD8578-76C8-4F8B-A977-77804128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11016"/>
            <a:ext cx="9603275" cy="57677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Шифровальщики, таблицы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Шульте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заданием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975D538-F7DB-4B48-80A0-2C114BB90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0623" y="759658"/>
            <a:ext cx="6068480" cy="4551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F333067-D665-44E4-8C99-1A39801E7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792" y="759658"/>
            <a:ext cx="6302327" cy="472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2688BD-F7AF-4CDB-A786-053CC690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25083"/>
            <a:ext cx="9603275" cy="52050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отличия»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9AF8523-BEE7-46BD-AAEB-3D03C7B76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769" y="956603"/>
            <a:ext cx="7339839" cy="4728080"/>
          </a:xfrm>
        </p:spPr>
      </p:pic>
    </p:spTree>
    <p:extLst>
      <p:ext uri="{BB962C8B-B14F-4D97-AF65-F5344CB8AC3E}">
        <p14:creationId xmlns:p14="http://schemas.microsoft.com/office/powerpoint/2010/main" val="4846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Недостаточное развитие: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зрительного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анализа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внимания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памяти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словесно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логического мышления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речевых компонентов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работоспособности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9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CAE0A9-DD09-49AD-8081-F06A45487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37625"/>
            <a:ext cx="9603275" cy="56270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«Распутай провода»</a:t>
            </a:r>
            <a:b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0309A81-4BC2-4683-AEC8-E3CAF0953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18" y="805397"/>
            <a:ext cx="5997065" cy="4505621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F26ED74-B2B5-4CB7-9560-008E390ED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83" y="900332"/>
            <a:ext cx="4979963" cy="49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05288D-B68C-483C-A286-E3585E47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23557"/>
            <a:ext cx="9603275" cy="57677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Спиши без ошибок (нелепые слова, тексты)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0B2FAE4C-6EE5-4ED8-A2CD-E43432169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034" y="820085"/>
            <a:ext cx="6752491" cy="5064368"/>
          </a:xfrm>
        </p:spPr>
      </p:pic>
    </p:spTree>
    <p:extLst>
      <p:ext uri="{BB962C8B-B14F-4D97-AF65-F5344CB8AC3E}">
        <p14:creationId xmlns:p14="http://schemas.microsoft.com/office/powerpoint/2010/main" val="32912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D1DB01-EB98-4189-B29B-4627DF8E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342420"/>
            <a:ext cx="9603275" cy="44537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Скопируй рисунок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0596B2C-DBA6-4077-9BB6-3FBA60F60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2511" y="952621"/>
            <a:ext cx="4164037" cy="4945892"/>
          </a:xfrm>
        </p:spPr>
      </p:pic>
    </p:spTree>
    <p:extLst>
      <p:ext uri="{BB962C8B-B14F-4D97-AF65-F5344CB8AC3E}">
        <p14:creationId xmlns:p14="http://schemas.microsoft.com/office/powerpoint/2010/main" val="26701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446166-BDE3-4FDB-BCC7-9655C23E1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09489"/>
            <a:ext cx="9603275" cy="52050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слова среди букв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31F1305-AFC5-48A9-9024-F5C80F042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3712" y="745789"/>
            <a:ext cx="6794694" cy="5328294"/>
          </a:xfrm>
        </p:spPr>
      </p:pic>
    </p:spTree>
    <p:extLst>
      <p:ext uri="{BB962C8B-B14F-4D97-AF65-F5344CB8AC3E}">
        <p14:creationId xmlns:p14="http://schemas.microsoft.com/office/powerpoint/2010/main" val="25167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53A5FA-58DE-4217-9DA7-1848614B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96949"/>
            <a:ext cx="9603275" cy="45016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82846F-ABC1-405B-B207-5472F34E0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все заданные  буквы в тексте (текс напечатан крупным шрифтом, 5-6 предложений).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Кто лучше слышит? Сосчитать все слова , начинающиеся на заданный  звук.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Кто внимательный? Подчеркни в тексте все существительные одной чертой, прилагательные – волнистой линией.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1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3B0B8A-A0D3-4F81-B2E7-7C5FA5ED5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81355"/>
            <a:ext cx="9603275" cy="39389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обеими руками (одинаковые фигуры, разные, под хлопки – сосчитать)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9B016EB-A98D-4373-9A05-55BBA44B6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0646" y="1018081"/>
            <a:ext cx="3205687" cy="4447682"/>
          </a:xfrm>
        </p:spPr>
      </p:pic>
    </p:spTree>
    <p:extLst>
      <p:ext uri="{BB962C8B-B14F-4D97-AF65-F5344CB8AC3E}">
        <p14:creationId xmlns:p14="http://schemas.microsoft.com/office/powerpoint/2010/main" val="422079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7FA00C-8145-479F-AFCC-B7EC8086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82881"/>
            <a:ext cx="9603275" cy="3938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словом, предложением, текстом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AD72DA-777F-4A5E-BF7D-39C336BA9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Охотник за словами. Я читаю слова, а ты запоминаешь и ставишь крестики в тетради. Запиши запомнившиеся слова. Чем больше слов запомнил, тем лучше.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Пиктограммы. Я называю слово, а ты его рисуешь схематично.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Рассели слова по столбикам. Из потока слов, выбрать слова, подходящие по смыслу и записать.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предложения из слов.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рассказ из предложений.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и пересказ текста.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4B0099-F85E-47E2-AC67-92D3B19D6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67287"/>
            <a:ext cx="9603275" cy="43609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Раскрась нужным цветом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F79CFD94-A126-4502-BA17-E072DA486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654612"/>
            <a:ext cx="6414868" cy="4811151"/>
          </a:xfrm>
        </p:spPr>
      </p:pic>
    </p:spTree>
    <p:extLst>
      <p:ext uri="{BB962C8B-B14F-4D97-AF65-F5344CB8AC3E}">
        <p14:creationId xmlns:p14="http://schemas.microsoft.com/office/powerpoint/2010/main" val="30961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67502B-91A1-4924-9FAF-0F10C3639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9151"/>
            <a:ext cx="9603275" cy="49236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внимания, воображения, ориентировки в пространстве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C07097-0C41-46AD-92A1-7FD8AE17E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Скопируй рисунок из точек.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Графические диктанты.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Пройди лабиринт.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Нарисуй зеркально.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Дорисуй до образа.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Раскрась круги так, чтобы ни один столбец, ни одна строка не повторялись.</a:t>
            </a:r>
          </a:p>
        </p:txBody>
      </p:sp>
    </p:spTree>
    <p:extLst>
      <p:ext uri="{BB962C8B-B14F-4D97-AF65-F5344CB8AC3E}">
        <p14:creationId xmlns:p14="http://schemas.microsoft.com/office/powerpoint/2010/main" val="20334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4D5AAB-91F0-4D0C-A3C6-770D29EF4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96949"/>
            <a:ext cx="9603275" cy="42203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словом, предложением, текстом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F7BCF18-1AEB-47CF-BDB0-8963A1A5C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 слова из потока букв, слов.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хамелеоны.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 «розу» в «козу».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 предложения из потока слов. Выдели заглавные буквы.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Срани столбики слов, найди слова, отличающиеся одной буквой.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зашумленных текстов.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перевёрнутых текстов, написанных задом наперёд.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9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Применение нейропсихологических приёмов в процесс обучения учащихся начальной школы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4B24F4-7EB6-4F4D-8762-24EF190C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67287"/>
            <a:ext cx="9603275" cy="337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A49A7F-717A-4AEE-948C-FA494B32F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604912"/>
            <a:ext cx="9603275" cy="4861434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Выпиши из текста слова на заданный слог.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предложения из словосочетаний.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предложения из данных слов.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рассказ из данных предложений.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 ягоды и фрукты, птицу и животное и т.д.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логических задач.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из букв слова и найди «лишнее».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общую букву к словам, общий слог.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буду произносить слова парами, а ты слушай внимательно и скажи, какое слово короче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длинее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8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C81F83-E498-4807-AEEE-68D5E031E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96949"/>
            <a:ext cx="9603275" cy="2110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0FAEC6E-E588-442D-87E6-1374B64CC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407963"/>
            <a:ext cx="9603275" cy="552860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пословиц.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– словарь. Напиши как можно больше слов на заданную букву, на заданный слог.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Услышишь слово на заданный звук – хлопни в ладоши.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Придумай слово, которое начинается на тот же звук, что и данное.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 цепочку из 7 -8 слов. Новое слово начинается на последний звук, на последний слог.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перепутались. Из рассыпанных букв составить слова.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Замени первую букву в слове так, чтобы получилось новое слово, последнюю букву, букву в середине слова.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0727A8-202D-4B8E-BD83-3785EBE0B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98475"/>
            <a:ext cx="9603275" cy="35169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9C4F5D4-377E-441E-B8A6-2F9362C22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450166"/>
            <a:ext cx="9603275" cy="501617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деформированным текстом. Вставь пропущенные слова.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Перепутаница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Найди ошибку и исправь.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Объясни фразеологизм.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Стань писателем. Составить рассказ по сюжетной картинке.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Закончи предложение, начав фразу союзом потому что, так как, чтобы.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Придумай рассказ по вопросам.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Преврати одно слово в другое, меняя каждый раз одну букву.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Зашифруй фразу с помощью шифра. Расшифруй фразу, используя шифр.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Спиши буквы так, чтобы среди них были только согласные. Спиши текст пропуская заданную букву.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Зашифруй словарные слова (записать задом наперёд). Расшифруй слова (написать словарные слова, написанные задом наперёд).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4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F51469-C222-4F1D-AA15-AA27BD8F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96949"/>
            <a:ext cx="9603275" cy="2954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5513D02-9DE2-48EE-A696-41BDB49E2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07709" y="119692"/>
            <a:ext cx="4427186" cy="5943019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BBAECDB-1123-4784-8359-8C6D6357A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387" y="-549105"/>
            <a:ext cx="8815755" cy="661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2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1F284E-F22F-498B-8638-7D0FF08D2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42420"/>
            <a:ext cx="9603275" cy="445371"/>
          </a:xfrm>
        </p:spPr>
        <p:txBody>
          <a:bodyPr>
            <a:normAutofit/>
          </a:bodyPr>
          <a:lstStyle/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1139374-3D84-4372-9B0F-B2F86D0F0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040" y="0"/>
            <a:ext cx="7874074" cy="5905556"/>
          </a:xfrm>
        </p:spPr>
      </p:pic>
    </p:spTree>
    <p:extLst>
      <p:ext uri="{BB962C8B-B14F-4D97-AF65-F5344CB8AC3E}">
        <p14:creationId xmlns:p14="http://schemas.microsoft.com/office/powerpoint/2010/main" val="38812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методическую литературу,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интернет – ресурсы;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Отобрать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структурировать практический материал для работы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развитию когнитивных функций;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Провести первичную диагностику  состояния когнитивных функций, уровня самооценки и школьной мотивации, внутреннего эмоционального состояния и речи учащихся на начало учебного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года;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алгоритм коррекционной работы  и апробировать его в практической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Оценить эффективность проведённой коррекционной работы с использованием комплекса нейропсихологических приёмов (вторичная диагностика на конец учебного года).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проекта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01.09.2021 г.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 31.05.2022 г.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09600" y="94890"/>
            <a:ext cx="7721600" cy="147511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b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777042"/>
            <a:ext cx="10160000" cy="4349122"/>
          </a:xfrm>
        </p:spPr>
        <p:txBody>
          <a:bodyPr>
            <a:normAutofit/>
          </a:bodyPr>
          <a:lstStyle/>
          <a:p>
            <a:pPr marL="457200" indent="-457200"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учащиеся начальной школы от 7 до 11 лет; 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учителя начальных классов;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читель – логопед;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едагог – психолог.</a:t>
            </a:r>
          </a:p>
          <a:p>
            <a:pPr marL="457200" indent="-457200" algn="just"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Ожидаемый результат проекта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752601"/>
            <a:ext cx="10160000" cy="215157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нейроприёмов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для использования их в процессе обучения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Первичная психологическая диагностика на начало учебного года по методикам : проективная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Мой класс» Лескова А.А., проективная методика «Дерево» Д.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Лампен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адаптированный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Б.Бурдона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«корректурная проба», методика определения уровня самооценки  «Лесенка» В.Г. Щур.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Логопедическое обследование учащихся первых классов.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Подбор нейропсихологических приёмов и их применение учителями в процессе учебной деятельности, комплекс готовых  занятий с психологом с использованием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нейроприёмов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Вторичная психологическая диагностика на конец учебного года.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1110</TotalTime>
  <Words>1934</Words>
  <Application>Microsoft Office PowerPoint</Application>
  <PresentationFormat>Произвольный</PresentationFormat>
  <Paragraphs>210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Главная</vt:lpstr>
      <vt:lpstr>проект «применение приёмов нейропсихологии в начальной школе для создания ситуации успеха в учебной деятельности»</vt:lpstr>
      <vt:lpstr>Актуальность выбранной темы</vt:lpstr>
      <vt:lpstr>ПРОБЛЕМА</vt:lpstr>
      <vt:lpstr>ЦЕЛЬ ПРОЕКТА</vt:lpstr>
      <vt:lpstr>ЗАдАЧИ</vt:lpstr>
      <vt:lpstr>Сроки реализации проекта</vt:lpstr>
      <vt:lpstr> Участники проекта: </vt:lpstr>
      <vt:lpstr>Ожидаемый результат проекта</vt:lpstr>
      <vt:lpstr>Этапы реализации проекта</vt:lpstr>
      <vt:lpstr>Этапы реализации проекта</vt:lpstr>
      <vt:lpstr>Презентация PowerPoint</vt:lpstr>
      <vt:lpstr>перспективы развития проекта</vt:lpstr>
      <vt:lpstr>Психологическая диагностика</vt:lpstr>
      <vt:lpstr>Презентация PowerPoint</vt:lpstr>
      <vt:lpstr>Презентация PowerPoint</vt:lpstr>
      <vt:lpstr>         Оценка эффективности отобранных нейропсихологических приёмов </vt:lpstr>
      <vt:lpstr>Презентация PowerPoint</vt:lpstr>
      <vt:lpstr>Литература</vt:lpstr>
      <vt:lpstr>Презентация PowerPoint</vt:lpstr>
      <vt:lpstr>Приложение 1</vt:lpstr>
      <vt:lpstr>Мой класс</vt:lpstr>
      <vt:lpstr>Дерево с человечками</vt:lpstr>
      <vt:lpstr>Корректурная проба</vt:lpstr>
      <vt:lpstr> Якоб Нильсен</vt:lpstr>
      <vt:lpstr>Приложение 2</vt:lpstr>
      <vt:lpstr>Различные виды линий, лабиринты</vt:lpstr>
      <vt:lpstr>Нейрогимнастика, пальчиковая гимнастика</vt:lpstr>
      <vt:lpstr>Шифровальщики, таблицы Шульте с заданием</vt:lpstr>
      <vt:lpstr>«Найди отличия»</vt:lpstr>
      <vt:lpstr>«Распутай провода» </vt:lpstr>
      <vt:lpstr>Спиши без ошибок (нелепые слова, тексты)</vt:lpstr>
      <vt:lpstr>Скопируй рисунок</vt:lpstr>
      <vt:lpstr>Найди слова среди букв</vt:lpstr>
      <vt:lpstr>Работа с текстом</vt:lpstr>
      <vt:lpstr>Рисуем обеими руками (одинаковые фигуры, разные, под хлопки – сосчитать)</vt:lpstr>
      <vt:lpstr>Работа со словом, предложением, текстом</vt:lpstr>
      <vt:lpstr>Раскрась нужным цветом</vt:lpstr>
      <vt:lpstr>Развитие внимания, воображения, ориентировки в пространстве</vt:lpstr>
      <vt:lpstr>Работа со словом, предложением, текстом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приёмов нейропсихологии в работе со школьниками, испытывающими трудности в обучении</dc:title>
  <dc:creator>Иван</dc:creator>
  <cp:lastModifiedBy>user</cp:lastModifiedBy>
  <cp:revision>70</cp:revision>
  <dcterms:created xsi:type="dcterms:W3CDTF">2021-08-23T20:02:43Z</dcterms:created>
  <dcterms:modified xsi:type="dcterms:W3CDTF">2022-10-04T12:20:03Z</dcterms:modified>
</cp:coreProperties>
</file>